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62" r:id="rId3"/>
    <p:sldId id="257" r:id="rId4"/>
    <p:sldId id="258" r:id="rId5"/>
    <p:sldId id="259" r:id="rId6"/>
    <p:sldId id="260" r:id="rId7"/>
    <p:sldId id="263" r:id="rId8"/>
    <p:sldId id="261" r:id="rId9"/>
    <p:sldId id="264" r:id="rId10"/>
    <p:sldId id="265" r:id="rId1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000" autoAdjust="0"/>
    <p:restoredTop sz="94660"/>
  </p:normalViewPr>
  <p:slideViewPr>
    <p:cSldViewPr snapToGrid="0">
      <p:cViewPr varScale="1">
        <p:scale>
          <a:sx n="84" d="100"/>
          <a:sy n="84" d="100"/>
        </p:scale>
        <p:origin x="54" y="165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1" y="0"/>
            <a:ext cx="12192000" cy="6858000"/>
          </a:xfrm>
          <a:prstGeom prst="rect">
            <a:avLst/>
          </a:prstGeom>
          <a:blipFill dpi="0" rotWithShape="1">
            <a:blip r:embed="rId2">
              <a:alphaModFix amt="40000"/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tile tx="-133350" ty="330200" sx="85000" sy="85000" flip="xy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307870" y="1267730"/>
            <a:ext cx="9576262" cy="4307950"/>
          </a:xfrm>
          <a:prstGeom prst="rect">
            <a:avLst/>
          </a:prstGeom>
          <a:solidFill>
            <a:schemeClr val="bg1"/>
          </a:solidFill>
          <a:ln w="6350" cap="flat" cmpd="sng" algn="ctr">
            <a:noFill/>
            <a:prstDash val="solid"/>
          </a:ln>
          <a:effectLst>
            <a:outerShdw blurRad="50800" algn="ctr" rotWithShape="0">
              <a:prstClr val="black">
                <a:alpha val="66000"/>
              </a:prstClr>
            </a:outerShdw>
            <a:softEdge rad="0"/>
          </a:effectLst>
        </p:spPr>
      </p:sp>
      <p:sp>
        <p:nvSpPr>
          <p:cNvPr id="11" name="Rectangle 10"/>
          <p:cNvSpPr/>
          <p:nvPr/>
        </p:nvSpPr>
        <p:spPr>
          <a:xfrm>
            <a:off x="1447801" y="1411615"/>
            <a:ext cx="9296400" cy="4034770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</p:sp>
      <p:sp>
        <p:nvSpPr>
          <p:cNvPr id="15" name="Rectangle 14"/>
          <p:cNvSpPr/>
          <p:nvPr/>
        </p:nvSpPr>
        <p:spPr>
          <a:xfrm>
            <a:off x="5135880" y="1267730"/>
            <a:ext cx="1920240" cy="73152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4" name="Group 3"/>
          <p:cNvGrpSpPr/>
          <p:nvPr/>
        </p:nvGrpSpPr>
        <p:grpSpPr>
          <a:xfrm>
            <a:off x="5250180" y="1267730"/>
            <a:ext cx="1691640" cy="645295"/>
            <a:chOff x="5318306" y="1386268"/>
            <a:chExt cx="1567331" cy="645295"/>
          </a:xfrm>
        </p:grpSpPr>
        <p:cxnSp>
          <p:nvCxnSpPr>
            <p:cNvPr id="17" name="Straight Connector 16"/>
            <p:cNvCxnSpPr/>
            <p:nvPr/>
          </p:nvCxnSpPr>
          <p:spPr>
            <a:xfrm>
              <a:off x="5318306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>
                  <a:lumMod val="85000"/>
                  <a:lumOff val="15000"/>
                </a:scheme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6885637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>
                  <a:lumMod val="85000"/>
                  <a:lumOff val="15000"/>
                </a:scheme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>
              <a:off x="5318306" y="2031563"/>
              <a:ext cx="1567331" cy="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>
                  <a:lumMod val="85000"/>
                  <a:lumOff val="15000"/>
                </a:scheme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61708" y="2091263"/>
            <a:ext cx="9068586" cy="2590800"/>
          </a:xfrm>
        </p:spPr>
        <p:txBody>
          <a:bodyPr tIns="45720" bIns="45720" anchor="ctr">
            <a:noAutofit/>
          </a:bodyPr>
          <a:lstStyle>
            <a:lvl1pPr algn="ctr">
              <a:lnSpc>
                <a:spcPct val="83000"/>
              </a:lnSpc>
              <a:defRPr lang="en-US" sz="7200" b="0" kern="1200" cap="all" spc="-10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62100" y="4682062"/>
            <a:ext cx="9070848" cy="457201"/>
          </a:xfrm>
        </p:spPr>
        <p:txBody>
          <a:bodyPr>
            <a:normAutofit/>
          </a:bodyPr>
          <a:lstStyle>
            <a:lvl1pPr marL="0" indent="0" algn="ctr">
              <a:spcBef>
                <a:spcPts val="0"/>
              </a:spcBef>
              <a:buNone/>
              <a:defRPr sz="1600" spc="80" baseline="0">
                <a:solidFill>
                  <a:schemeClr val="tx2">
                    <a:lumMod val="75000"/>
                  </a:schemeClr>
                </a:solidFill>
              </a:defRPr>
            </a:lvl1pPr>
            <a:lvl2pPr marL="457200" indent="0" algn="ctr">
              <a:buNone/>
              <a:defRPr sz="1600"/>
            </a:lvl2pPr>
            <a:lvl3pPr marL="914400" indent="0" algn="ctr">
              <a:buNone/>
              <a:defRPr sz="16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20" name="Date Placeholder 19"/>
          <p:cNvSpPr>
            <a:spLocks noGrp="1"/>
          </p:cNvSpPr>
          <p:nvPr>
            <p:ph type="dt" sz="half" idx="10"/>
          </p:nvPr>
        </p:nvSpPr>
        <p:spPr>
          <a:xfrm>
            <a:off x="5318760" y="1341255"/>
            <a:ext cx="1554480" cy="527213"/>
          </a:xfrm>
        </p:spPr>
        <p:txBody>
          <a:bodyPr/>
          <a:lstStyle>
            <a:lvl1pPr algn="ctr">
              <a:defRPr sz="1300" spc="0" baseline="0">
                <a:solidFill>
                  <a:srgbClr val="FFFFFF"/>
                </a:solidFill>
                <a:latin typeface="+mn-lt"/>
              </a:defRPr>
            </a:lvl1pPr>
          </a:lstStyle>
          <a:p>
            <a:fld id="{35DAE134-8A3F-484C-928A-83F188ECA8F2}" type="datetimeFigureOut">
              <a:rPr lang="en-US" smtClean="0"/>
              <a:t>11/4/2025</a:t>
            </a:fld>
            <a:endParaRPr lang="en-US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1"/>
          </p:nvPr>
        </p:nvSpPr>
        <p:spPr>
          <a:xfrm>
            <a:off x="1453896" y="5212080"/>
            <a:ext cx="5905500" cy="228600"/>
          </a:xfrm>
        </p:spPr>
        <p:txBody>
          <a:bodyPr/>
          <a:lstStyle>
            <a:lvl1pPr algn="l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12"/>
          </p:nvPr>
        </p:nvSpPr>
        <p:spPr>
          <a:xfrm>
            <a:off x="8606919" y="5212080"/>
            <a:ext cx="2111881" cy="22860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E6E78E96-D2FE-49BE-B8B9-12AA2A9265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613819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DAE134-8A3F-484C-928A-83F188ECA8F2}" type="datetimeFigureOut">
              <a:rPr lang="en-US" smtClean="0"/>
              <a:t>11/4/2025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E78E96-D2FE-49BE-B8B9-12AA2A9265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51095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1600" y="762000"/>
            <a:ext cx="2362200" cy="52578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762000"/>
            <a:ext cx="8077200" cy="52578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DAE134-8A3F-484C-928A-83F188ECA8F2}" type="datetimeFigureOut">
              <a:rPr lang="en-US" smtClean="0"/>
              <a:t>11/4/2025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E78E96-D2FE-49BE-B8B9-12AA2A9265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9560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DAE134-8A3F-484C-928A-83F188ECA8F2}" type="datetimeFigureOut">
              <a:rPr lang="en-US" smtClean="0"/>
              <a:t>11/4/2025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E78E96-D2FE-49BE-B8B9-12AA2A9265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67560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11784" y="0"/>
            <a:ext cx="12192000" cy="6858000"/>
          </a:xfrm>
          <a:prstGeom prst="rect">
            <a:avLst/>
          </a:prstGeom>
          <a:blipFill dpi="0" rotWithShape="1">
            <a:blip r:embed="rId2">
              <a:alphaModFix amt="40000"/>
              <a:duotone>
                <a:schemeClr val="accent2">
                  <a:shade val="45000"/>
                  <a:satMod val="135000"/>
                </a:schemeClr>
                <a:prstClr val="white"/>
              </a:duotone>
            </a:blip>
            <a:srcRect/>
            <a:tile tx="-133350" ty="330200" sx="85000" sy="85000" flip="xy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3" name="Rectangle 22"/>
          <p:cNvSpPr/>
          <p:nvPr/>
        </p:nvSpPr>
        <p:spPr>
          <a:xfrm>
            <a:off x="1307870" y="1267730"/>
            <a:ext cx="9576262" cy="4307950"/>
          </a:xfrm>
          <a:prstGeom prst="rect">
            <a:avLst/>
          </a:prstGeom>
          <a:solidFill>
            <a:schemeClr val="bg1"/>
          </a:solidFill>
          <a:ln w="6350" cap="flat" cmpd="sng" algn="ctr">
            <a:noFill/>
            <a:prstDash val="solid"/>
          </a:ln>
          <a:effectLst>
            <a:outerShdw blurRad="50800" algn="ctr" rotWithShape="0">
              <a:prstClr val="black">
                <a:alpha val="66000"/>
              </a:prstClr>
            </a:outerShdw>
            <a:softEdge rad="0"/>
          </a:effectLst>
        </p:spPr>
      </p:sp>
      <p:sp>
        <p:nvSpPr>
          <p:cNvPr id="24" name="Rectangle 23"/>
          <p:cNvSpPr/>
          <p:nvPr/>
        </p:nvSpPr>
        <p:spPr>
          <a:xfrm>
            <a:off x="1447801" y="1411615"/>
            <a:ext cx="9296400" cy="4034770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</p:sp>
      <p:sp>
        <p:nvSpPr>
          <p:cNvPr id="30" name="Rectangle 29"/>
          <p:cNvSpPr/>
          <p:nvPr/>
        </p:nvSpPr>
        <p:spPr>
          <a:xfrm>
            <a:off x="5135880" y="1267730"/>
            <a:ext cx="1920240" cy="73152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31" name="Group 30"/>
          <p:cNvGrpSpPr/>
          <p:nvPr/>
        </p:nvGrpSpPr>
        <p:grpSpPr>
          <a:xfrm>
            <a:off x="5250180" y="1267730"/>
            <a:ext cx="1691640" cy="645295"/>
            <a:chOff x="5318306" y="1386268"/>
            <a:chExt cx="1567331" cy="645295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5318306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accent2">
                  <a:lumMod val="50000"/>
                </a:scheme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/>
            <p:nvPr/>
          </p:nvCxnSpPr>
          <p:spPr>
            <a:xfrm>
              <a:off x="6885637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accent2">
                  <a:lumMod val="50000"/>
                </a:scheme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/>
            <p:nvPr/>
          </p:nvCxnSpPr>
          <p:spPr>
            <a:xfrm>
              <a:off x="5318306" y="2031563"/>
              <a:ext cx="1567331" cy="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accent2">
                  <a:lumMod val="50000"/>
                </a:scheme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63623" y="2094309"/>
            <a:ext cx="9070848" cy="2587752"/>
          </a:xfrm>
        </p:spPr>
        <p:txBody>
          <a:bodyPr anchor="ctr">
            <a:noAutofit/>
          </a:bodyPr>
          <a:lstStyle>
            <a:lvl1pPr algn="ctr">
              <a:lnSpc>
                <a:spcPct val="83000"/>
              </a:lnSpc>
              <a:defRPr lang="en-US" sz="7200" kern="1200" cap="all" spc="-10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63624" y="4682062"/>
            <a:ext cx="9070848" cy="457200"/>
          </a:xfrm>
        </p:spPr>
        <p:txBody>
          <a:bodyPr anchor="t">
            <a:normAutofit/>
          </a:bodyPr>
          <a:lstStyle>
            <a:lvl1pPr marL="0" indent="0" algn="ctr">
              <a:buNone/>
              <a:tabLst>
                <a:tab pos="2633663" algn="l"/>
              </a:tabLst>
              <a:defRPr sz="1600">
                <a:solidFill>
                  <a:schemeClr val="tx2"/>
                </a:solidFill>
                <a:effectLst/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321808" y="1344502"/>
            <a:ext cx="1554480" cy="530352"/>
          </a:xfrm>
        </p:spPr>
        <p:txBody>
          <a:bodyPr/>
          <a:lstStyle>
            <a:lvl1pPr algn="ctr">
              <a:defRPr lang="en-US" sz="1300" kern="1200" spc="0" baseline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</a:lstStyle>
          <a:p>
            <a:fld id="{35DAE134-8A3F-484C-928A-83F188ECA8F2}" type="datetimeFigureOut">
              <a:rPr lang="en-US" smtClean="0"/>
              <a:t>11/4/2025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453896" y="5212080"/>
            <a:ext cx="5907024" cy="228600"/>
          </a:xfrm>
        </p:spPr>
        <p:txBody>
          <a:bodyPr/>
          <a:lstStyle>
            <a:lvl1pPr algn="l"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04504" y="5212080"/>
            <a:ext cx="2112264" cy="228600"/>
          </a:xfrm>
        </p:spPr>
        <p:txBody>
          <a:bodyPr/>
          <a:lstStyle/>
          <a:p>
            <a:fld id="{E6E78E96-D2FE-49BE-B8B9-12AA2A9265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640743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66800" y="2103120"/>
            <a:ext cx="4754880" cy="374904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70320" y="2103120"/>
            <a:ext cx="4754880" cy="374904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DAE134-8A3F-484C-928A-83F188ECA8F2}" type="datetimeFigureOut">
              <a:rPr lang="en-US" smtClean="0"/>
              <a:t>11/4/2025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E78E96-D2FE-49BE-B8B9-12AA2A9265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38556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9848" y="2074334"/>
            <a:ext cx="4754880" cy="640080"/>
          </a:xfrm>
        </p:spPr>
        <p:txBody>
          <a:bodyPr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sz="1800" b="0">
                <a:solidFill>
                  <a:schemeClr val="tx2"/>
                </a:solidFill>
                <a:latin typeface="+mn-lt"/>
              </a:defRPr>
            </a:lvl1pPr>
            <a:lvl2pPr marL="457200" indent="0">
              <a:buNone/>
              <a:defRPr sz="18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69848" y="2755898"/>
            <a:ext cx="4754880" cy="32004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73368" y="2074334"/>
            <a:ext cx="4754880" cy="640080"/>
          </a:xfrm>
        </p:spPr>
        <p:txBody>
          <a:bodyPr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sz="1800" b="0">
                <a:solidFill>
                  <a:schemeClr val="tx2"/>
                </a:solidFill>
              </a:defRPr>
            </a:lvl1pPr>
            <a:lvl2pPr marL="457200" indent="0">
              <a:buNone/>
              <a:defRPr sz="18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73368" y="2756581"/>
            <a:ext cx="4754880" cy="32004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DAE134-8A3F-484C-928A-83F188ECA8F2}" type="datetimeFigureOut">
              <a:rPr lang="en-US" smtClean="0"/>
              <a:t>11/4/2025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E78E96-D2FE-49BE-B8B9-12AA2A9265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35075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DAE134-8A3F-484C-928A-83F188ECA8F2}" type="datetimeFigureOut">
              <a:rPr lang="en-US" smtClean="0"/>
              <a:t>11/4/2025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E78E96-D2FE-49BE-B8B9-12AA2A9265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09809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DAE134-8A3F-484C-928A-83F188ECA8F2}" type="datetimeFigureOut">
              <a:rPr lang="en-US" smtClean="0"/>
              <a:t>11/4/2025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E78E96-D2FE-49BE-B8B9-12AA2A9265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3453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/>
        </p:nvSpPr>
        <p:spPr>
          <a:xfrm>
            <a:off x="9020386" y="237744"/>
            <a:ext cx="2926080" cy="6382512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296400" y="607392"/>
            <a:ext cx="2430780" cy="1645920"/>
          </a:xfrm>
        </p:spPr>
        <p:txBody>
          <a:bodyPr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800" b="0" kern="1200" cap="none" spc="0" baseline="0" dirty="0">
                <a:solidFill>
                  <a:schemeClr val="tx1"/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609600"/>
            <a:ext cx="7772400" cy="5334000"/>
          </a:xfrm>
        </p:spPr>
        <p:txBody>
          <a:bodyPr/>
          <a:lstStyle>
            <a:lvl1pPr>
              <a:defRPr sz="19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296400" y="2286000"/>
            <a:ext cx="2430780" cy="3505200"/>
          </a:xfrm>
        </p:spPr>
        <p:txBody>
          <a:bodyPr>
            <a:normAutofit/>
          </a:bodyPr>
          <a:lstStyle>
            <a:lvl1pPr marL="0" indent="0">
              <a:lnSpc>
                <a:spcPct val="110000"/>
              </a:lnSpc>
              <a:spcBef>
                <a:spcPts val="800"/>
              </a:spcBef>
              <a:buNone/>
              <a:defRPr sz="1400">
                <a:solidFill>
                  <a:schemeClr val="tx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DAE134-8A3F-484C-928A-83F188ECA8F2}" type="datetimeFigureOut">
              <a:rPr lang="en-US" smtClean="0"/>
              <a:t>11/4/2025</a:t>
            </a:fld>
            <a:endParaRPr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r">
              <a:defRPr/>
            </a:lvl1pPr>
          </a:lstStyle>
          <a:p>
            <a:endParaRPr lang="en-US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>
          <a:xfrm>
            <a:off x="10396728" y="6227064"/>
            <a:ext cx="1463040" cy="256032"/>
          </a:xfrm>
        </p:spPr>
        <p:txBody>
          <a:bodyPr/>
          <a:lstStyle/>
          <a:p>
            <a:fld id="{E6E78E96-D2FE-49BE-B8B9-12AA2A926578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9157546" y="374904"/>
            <a:ext cx="2651760" cy="6108192"/>
          </a:xfrm>
          <a:prstGeom prst="rect">
            <a:avLst/>
          </a:prstGeom>
          <a:noFill/>
          <a:ln w="6350" cap="sq">
            <a:solidFill>
              <a:schemeClr val="tx1">
                <a:lumMod val="75000"/>
                <a:lumOff val="25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4177104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9020386" y="237744"/>
            <a:ext cx="2926080" cy="6382512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296400" y="603504"/>
            <a:ext cx="2432304" cy="1645920"/>
          </a:xfrm>
        </p:spPr>
        <p:txBody>
          <a:bodyPr anchor="b">
            <a:noAutofit/>
          </a:bodyPr>
          <a:lstStyle>
            <a:lvl1pPr algn="l">
              <a:defRPr sz="28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28599" y="237744"/>
            <a:ext cx="8531352" cy="6382512"/>
          </a:xfr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296400" y="2286000"/>
            <a:ext cx="2432304" cy="3502152"/>
          </a:xfrm>
        </p:spPr>
        <p:txBody>
          <a:bodyPr>
            <a:normAutofit/>
          </a:bodyPr>
          <a:lstStyle>
            <a:lvl1pPr marL="0" indent="0" algn="l">
              <a:lnSpc>
                <a:spcPct val="110000"/>
              </a:lnSpc>
              <a:spcBef>
                <a:spcPts val="800"/>
              </a:spcBef>
              <a:buNone/>
              <a:defRPr sz="1400">
                <a:solidFill>
                  <a:schemeClr val="tx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  <a:effectLst>
                  <a:outerShdw blurRad="19050" dist="635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fld id="{35DAE134-8A3F-484C-928A-83F188ECA8F2}" type="datetimeFigureOut">
              <a:rPr lang="en-US" smtClean="0"/>
              <a:t>11/4/2025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marL="0" algn="r" defTabSz="914400" rtl="0" eaLnBrk="1" latinLnBrk="0" hangingPunct="1">
              <a:defRPr lang="en-US" sz="1000" kern="1200" dirty="0">
                <a:solidFill>
                  <a:srgbClr val="FFFFFF"/>
                </a:solidFill>
                <a:effectLst>
                  <a:outerShdw blurRad="19050" dist="635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396728" y="6227064"/>
            <a:ext cx="1463040" cy="256032"/>
          </a:xfrm>
        </p:spPr>
        <p:txBody>
          <a:bodyPr/>
          <a:lstStyle/>
          <a:p>
            <a:fld id="{E6E78E96-D2FE-49BE-B8B9-12AA2A926578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9157546" y="374904"/>
            <a:ext cx="2651760" cy="6108192"/>
          </a:xfrm>
          <a:prstGeom prst="rect">
            <a:avLst/>
          </a:prstGeom>
          <a:noFill/>
          <a:ln w="6350" cap="sq">
            <a:solidFill>
              <a:schemeClr val="tx1">
                <a:lumMod val="75000"/>
                <a:lumOff val="25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6956200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4696" y="237744"/>
            <a:ext cx="11722608" cy="6382512"/>
          </a:xfrm>
          <a:prstGeom prst="rect">
            <a:avLst/>
          </a:prstGeom>
          <a:solidFill>
            <a:schemeClr val="bg2"/>
          </a:solidFill>
          <a:ln w="6350" cap="flat" cmpd="sng" algn="ctr">
            <a:noFill/>
            <a:prstDash val="solid"/>
          </a:ln>
          <a:effectLst>
            <a:softEdge rad="0"/>
          </a:effectLst>
        </p:spPr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66800" y="642594"/>
            <a:ext cx="10058400" cy="1371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800" y="2103120"/>
            <a:ext cx="10058400" cy="39319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89464" y="6214535"/>
            <a:ext cx="2743200" cy="2560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35DAE134-8A3F-484C-928A-83F188ECA8F2}" type="datetimeFigureOut">
              <a:rPr lang="en-US" smtClean="0"/>
              <a:t>11/4/2025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89960" y="6214535"/>
            <a:ext cx="5212080" cy="2560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1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48535" y="6214535"/>
            <a:ext cx="1463040" cy="2560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E6E78E96-D2FE-49BE-B8B9-12AA2A926578}" type="slidenum">
              <a:rPr lang="en-US" smtClean="0"/>
              <a:t>‹#›</a:t>
            </a:fld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371856" y="374904"/>
            <a:ext cx="11448288" cy="6108192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</p:sp>
    </p:spTree>
    <p:extLst>
      <p:ext uri="{BB962C8B-B14F-4D97-AF65-F5344CB8AC3E}">
        <p14:creationId xmlns:p14="http://schemas.microsoft.com/office/powerpoint/2010/main" val="21599977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en-US" sz="4800" kern="1200" cap="none" spc="0" baseline="0" dirty="0"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n-ea"/>
          <a:cs typeface="+mn-cs"/>
        </a:defRPr>
      </a:lvl1pPr>
    </p:titleStyle>
    <p:bodyStyle>
      <a:lvl1pPr marL="182880" indent="-182880" algn="l" defTabSz="914400" rtl="0" eaLnBrk="1" latinLnBrk="0" hangingPunct="1">
        <a:lnSpc>
          <a:spcPct val="100000"/>
        </a:lnSpc>
        <a:spcBef>
          <a:spcPts val="900"/>
        </a:spcBef>
        <a:spcAft>
          <a:spcPts val="0"/>
        </a:spcAft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01A5B2-F550-26B1-FE46-8CE5EC3BBA2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marL="0" marR="0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fa-IR" sz="8000" b="1" dirty="0">
                <a:effectLst/>
                <a:latin typeface="Microsoft Uighur" panose="02000000000000000000" pitchFamily="2" charset="-78"/>
                <a:ea typeface="Calibri" panose="020F0502020204030204" pitchFamily="34" charset="0"/>
                <a:cs typeface="Microsoft Uighur" panose="02000000000000000000" pitchFamily="2" charset="-78"/>
              </a:rPr>
              <a:t>معاینه غده تیروئید </a:t>
            </a:r>
            <a:endParaRPr lang="en-US" sz="8000" dirty="0">
              <a:latin typeface="Microsoft Uighur" panose="02000000000000000000" pitchFamily="2" charset="-78"/>
              <a:cs typeface="Microsoft Uighur" panose="02000000000000000000" pitchFamily="2" charset="-78"/>
            </a:endParaRPr>
          </a:p>
        </p:txBody>
      </p:sp>
      <p:sp>
        <p:nvSpPr>
          <p:cNvPr id="4" name="Subtitle 2">
            <a:extLst>
              <a:ext uri="{FF2B5EF4-FFF2-40B4-BE49-F238E27FC236}">
                <a16:creationId xmlns:a16="http://schemas.microsoft.com/office/drawing/2014/main" id="{58D260D5-9AD1-3861-A853-D68695D917A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181546" y="4682063"/>
            <a:ext cx="4405563" cy="717992"/>
          </a:xfrm>
        </p:spPr>
        <p:txBody>
          <a:bodyPr>
            <a:normAutofit fontScale="92500" lnSpcReduction="10000"/>
          </a:bodyPr>
          <a:lstStyle/>
          <a:p>
            <a:r>
              <a:rPr lang="fa-IR" sz="2400" b="1" dirty="0">
                <a:latin typeface="Microsoft Uighur" panose="02000000000000000000" pitchFamily="2" charset="-78"/>
                <a:cs typeface="Microsoft Uighur" panose="02000000000000000000" pitchFamily="2" charset="-78"/>
              </a:rPr>
              <a:t>دکتر هاجر ذوالفقاری</a:t>
            </a:r>
          </a:p>
          <a:p>
            <a:r>
              <a:rPr lang="fa-IR" sz="2400" b="1" dirty="0">
                <a:latin typeface="Microsoft Uighur" panose="02000000000000000000" pitchFamily="2" charset="-78"/>
                <a:cs typeface="Microsoft Uighur" panose="02000000000000000000" pitchFamily="2" charset="-78"/>
              </a:rPr>
              <a:t>متخصص بیماری های دهان فک و صورت</a:t>
            </a:r>
            <a:endParaRPr lang="en-US" sz="2400" b="1" dirty="0">
              <a:latin typeface="Microsoft Uighur" panose="02000000000000000000" pitchFamily="2" charset="-78"/>
              <a:cs typeface="Microsoft Uighur" panose="020000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98025246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BC1D93-AC0E-CFBE-46F4-C3EB7DFE82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6800" y="2743200"/>
            <a:ext cx="10058400" cy="1371600"/>
          </a:xfrm>
        </p:spPr>
        <p:txBody>
          <a:bodyPr>
            <a:normAutofit/>
          </a:bodyPr>
          <a:lstStyle/>
          <a:p>
            <a:pPr algn="ctr"/>
            <a:r>
              <a:rPr lang="fa-IR" sz="7200" b="1" dirty="0">
                <a:latin typeface="Microsoft Uighur" panose="02000000000000000000" pitchFamily="2" charset="-78"/>
                <a:cs typeface="Microsoft Uighur" panose="02000000000000000000" pitchFamily="2" charset="-78"/>
              </a:rPr>
              <a:t>خسته نباشید :)</a:t>
            </a:r>
            <a:endParaRPr lang="en-US" sz="7200" b="1" dirty="0">
              <a:latin typeface="Microsoft Uighur" panose="02000000000000000000" pitchFamily="2" charset="-78"/>
              <a:cs typeface="Microsoft Uighur" panose="020000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88235941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353A89-1A82-400A-2C95-17E638B382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76803" y="2743200"/>
            <a:ext cx="10058400" cy="1371600"/>
          </a:xfrm>
        </p:spPr>
        <p:txBody>
          <a:bodyPr>
            <a:normAutofit/>
          </a:bodyPr>
          <a:lstStyle/>
          <a:p>
            <a:pPr algn="ctr"/>
            <a:r>
              <a:rPr lang="fa-IR" sz="8000" b="1" dirty="0">
                <a:solidFill>
                  <a:srgbClr val="C00000"/>
                </a:solidFill>
                <a:latin typeface="Microsoft Uighur" panose="02000000000000000000" pitchFamily="2" charset="-78"/>
                <a:cs typeface="Microsoft Uighur" panose="02000000000000000000" pitchFamily="2" charset="-78"/>
              </a:rPr>
              <a:t>آناتومی:</a:t>
            </a:r>
            <a:endParaRPr lang="en-US" sz="8000" b="1" dirty="0">
              <a:solidFill>
                <a:srgbClr val="C00000"/>
              </a:solidFill>
              <a:latin typeface="Microsoft Uighur" panose="02000000000000000000" pitchFamily="2" charset="-78"/>
              <a:cs typeface="Microsoft Uighur" panose="020000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09379426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8B46E2B-5002-6636-9E78-D71B012A521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66799" y="983152"/>
            <a:ext cx="10153507" cy="5051888"/>
          </a:xfrm>
        </p:spPr>
        <p:txBody>
          <a:bodyPr/>
          <a:lstStyle/>
          <a:p>
            <a:pPr marL="0" marR="0" indent="0" algn="r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fa-IR" sz="2800" b="1" u="sng" dirty="0">
                <a:solidFill>
                  <a:srgbClr val="C00000"/>
                </a:solidFill>
                <a:latin typeface="Microsoft Uighur" panose="02000000000000000000" pitchFamily="2" charset="-78"/>
                <a:ea typeface="Calibri" panose="020F0502020204030204" pitchFamily="34" charset="0"/>
                <a:cs typeface="Microsoft Uighur" panose="02000000000000000000" pitchFamily="2" charset="-78"/>
              </a:rPr>
              <a:t>مجاورات غضروف تیرویید</a:t>
            </a:r>
            <a:r>
              <a:rPr lang="fa-IR" sz="3600" b="1" u="sng" dirty="0">
                <a:solidFill>
                  <a:srgbClr val="C00000"/>
                </a:solidFill>
                <a:latin typeface="Microsoft Uighur" panose="02000000000000000000" pitchFamily="2" charset="-78"/>
                <a:ea typeface="Calibri" panose="020F0502020204030204" pitchFamily="34" charset="0"/>
                <a:cs typeface="Microsoft Uighur" panose="02000000000000000000" pitchFamily="2" charset="-78"/>
              </a:rPr>
              <a:t>:</a:t>
            </a:r>
          </a:p>
          <a:p>
            <a:pPr marL="0" marR="0" indent="0" algn="r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ar-SA" sz="2400" b="1" dirty="0">
                <a:effectLst/>
                <a:latin typeface="Microsoft Uighur" panose="02000000000000000000" pitchFamily="2" charset="-78"/>
                <a:ea typeface="Calibri" panose="020F0502020204030204" pitchFamily="34" charset="0"/>
                <a:cs typeface="Microsoft Uighur" panose="02000000000000000000" pitchFamily="2" charset="-78"/>
              </a:rPr>
              <a:t>                                          </a:t>
            </a:r>
            <a:r>
              <a:rPr lang="ar-SA" sz="2400" b="1" dirty="0">
                <a:effectLst/>
                <a:highlight>
                  <a:srgbClr val="FFFF00"/>
                </a:highlight>
                <a:latin typeface="Microsoft Uighur" panose="02000000000000000000" pitchFamily="2" charset="-78"/>
                <a:ea typeface="Calibri" panose="020F0502020204030204" pitchFamily="34" charset="0"/>
                <a:cs typeface="Microsoft Uighur" panose="02000000000000000000" pitchFamily="2" charset="-78"/>
              </a:rPr>
              <a:t>پایین</a:t>
            </a:r>
            <a:r>
              <a:rPr lang="fa-IR" sz="2400" b="1" dirty="0">
                <a:effectLst/>
                <a:highlight>
                  <a:srgbClr val="FFFF00"/>
                </a:highlight>
                <a:latin typeface="Microsoft Uighur" panose="02000000000000000000" pitchFamily="2" charset="-78"/>
                <a:ea typeface="Calibri" panose="020F0502020204030204" pitchFamily="34" charset="0"/>
                <a:cs typeface="Microsoft Uighur" panose="02000000000000000000" pitchFamily="2" charset="-78"/>
              </a:rPr>
              <a:t>:</a:t>
            </a:r>
            <a:r>
              <a:rPr lang="ar-SA" sz="2400" b="1" dirty="0">
                <a:effectLst/>
                <a:highlight>
                  <a:srgbClr val="FFFF00"/>
                </a:highlight>
                <a:latin typeface="Microsoft Uighur" panose="02000000000000000000" pitchFamily="2" charset="-78"/>
                <a:ea typeface="Calibri" panose="020F0502020204030204" pitchFamily="34" charset="0"/>
                <a:cs typeface="Microsoft Uighur" panose="02000000000000000000" pitchFamily="2" charset="-78"/>
              </a:rPr>
              <a:t> </a:t>
            </a:r>
            <a:r>
              <a:rPr lang="ar-SA" sz="2400" b="1" dirty="0">
                <a:effectLst/>
                <a:latin typeface="Microsoft Uighur" panose="02000000000000000000" pitchFamily="2" charset="-78"/>
                <a:ea typeface="Calibri" panose="020F0502020204030204" pitchFamily="34" charset="0"/>
                <a:cs typeface="Microsoft Uighur" panose="02000000000000000000" pitchFamily="2" charset="-78"/>
              </a:rPr>
              <a:t>غشاء تریکوتیروئید</a:t>
            </a:r>
            <a:endParaRPr lang="en-US" sz="2400" b="1" dirty="0">
              <a:effectLst/>
              <a:latin typeface="Microsoft Uighur" panose="02000000000000000000" pitchFamily="2" charset="-78"/>
              <a:ea typeface="Calibri" panose="020F0502020204030204" pitchFamily="34" charset="0"/>
              <a:cs typeface="Microsoft Uighur" panose="02000000000000000000" pitchFamily="2" charset="-78"/>
            </a:endParaRPr>
          </a:p>
          <a:p>
            <a:pPr marL="0" marR="0" indent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ar-SA" sz="2400" b="1" dirty="0">
                <a:effectLst/>
                <a:latin typeface="Microsoft Uighur" panose="02000000000000000000" pitchFamily="2" charset="-78"/>
                <a:ea typeface="Calibri" panose="020F0502020204030204" pitchFamily="34" charset="0"/>
                <a:cs typeface="Microsoft Uighur" panose="02000000000000000000" pitchFamily="2" charset="-78"/>
              </a:rPr>
              <a:t>                                         </a:t>
            </a:r>
            <a:r>
              <a:rPr lang="ar-SA" sz="2400" b="1" dirty="0">
                <a:effectLst/>
                <a:highlight>
                  <a:srgbClr val="FFFF00"/>
                </a:highlight>
                <a:latin typeface="Microsoft Uighur" panose="02000000000000000000" pitchFamily="2" charset="-78"/>
                <a:ea typeface="Calibri" panose="020F0502020204030204" pitchFamily="34" charset="0"/>
                <a:cs typeface="Microsoft Uighur" panose="02000000000000000000" pitchFamily="2" charset="-78"/>
              </a:rPr>
              <a:t>طرفین</a:t>
            </a:r>
            <a:r>
              <a:rPr lang="fa-IR" sz="2400" b="1" dirty="0">
                <a:effectLst/>
                <a:highlight>
                  <a:srgbClr val="FFFF00"/>
                </a:highlight>
                <a:latin typeface="Microsoft Uighur" panose="02000000000000000000" pitchFamily="2" charset="-78"/>
                <a:ea typeface="Calibri" panose="020F0502020204030204" pitchFamily="34" charset="0"/>
                <a:cs typeface="Microsoft Uighur" panose="02000000000000000000" pitchFamily="2" charset="-78"/>
              </a:rPr>
              <a:t>:</a:t>
            </a:r>
            <a:r>
              <a:rPr lang="ar-SA" sz="2400" b="1" dirty="0">
                <a:effectLst/>
                <a:highlight>
                  <a:srgbClr val="FFFF00"/>
                </a:highlight>
                <a:latin typeface="Microsoft Uighur" panose="02000000000000000000" pitchFamily="2" charset="-78"/>
                <a:ea typeface="Calibri" panose="020F0502020204030204" pitchFamily="34" charset="0"/>
                <a:cs typeface="Microsoft Uighur" panose="02000000000000000000" pitchFamily="2" charset="-78"/>
              </a:rPr>
              <a:t> </a:t>
            </a:r>
            <a:r>
              <a:rPr lang="ar-SA" sz="2400" b="1" dirty="0">
                <a:effectLst/>
                <a:latin typeface="Microsoft Uighur" panose="02000000000000000000" pitchFamily="2" charset="-78"/>
                <a:ea typeface="Calibri" panose="020F0502020204030204" pitchFamily="34" charset="0"/>
                <a:cs typeface="Microsoft Uighur" panose="02000000000000000000" pitchFamily="2" charset="-78"/>
              </a:rPr>
              <a:t>عضله </a:t>
            </a:r>
            <a:r>
              <a:rPr lang="en-US" sz="2400" b="1" dirty="0">
                <a:effectLst/>
                <a:latin typeface="Microsoft Uighur" panose="02000000000000000000" pitchFamily="2" charset="-78"/>
                <a:ea typeface="Calibri" panose="020F0502020204030204" pitchFamily="34" charset="0"/>
                <a:cs typeface="Microsoft Uighur" panose="02000000000000000000" pitchFamily="2" charset="-78"/>
              </a:rPr>
              <a:t>SCM</a:t>
            </a:r>
          </a:p>
          <a:p>
            <a:pPr marL="0" marR="0" indent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fa-IR" sz="2400" b="1" dirty="0">
                <a:effectLst/>
                <a:latin typeface="Microsoft Uighur" panose="02000000000000000000" pitchFamily="2" charset="-78"/>
                <a:ea typeface="Calibri" panose="020F0502020204030204" pitchFamily="34" charset="0"/>
                <a:cs typeface="Microsoft Uighur" panose="02000000000000000000" pitchFamily="2" charset="-78"/>
              </a:rPr>
              <a:t>                                        </a:t>
            </a:r>
            <a:r>
              <a:rPr lang="fa-IR" sz="2400" b="1" dirty="0">
                <a:effectLst/>
                <a:highlight>
                  <a:srgbClr val="FFFF00"/>
                </a:highlight>
                <a:latin typeface="Microsoft Uighur" panose="02000000000000000000" pitchFamily="2" charset="-78"/>
                <a:ea typeface="Calibri" panose="020F0502020204030204" pitchFamily="34" charset="0"/>
                <a:cs typeface="Microsoft Uighur" panose="02000000000000000000" pitchFamily="2" charset="-78"/>
              </a:rPr>
              <a:t>جلو: </a:t>
            </a:r>
            <a:r>
              <a:rPr lang="fa-IR" sz="2400" b="1" dirty="0">
                <a:effectLst/>
                <a:latin typeface="Microsoft Uighur" panose="02000000000000000000" pitchFamily="2" charset="-78"/>
                <a:ea typeface="Calibri" panose="020F0502020204030204" pitchFamily="34" charset="0"/>
                <a:cs typeface="Microsoft Uighur" panose="02000000000000000000" pitchFamily="2" charset="-78"/>
              </a:rPr>
              <a:t>پلاتیسما وپوست </a:t>
            </a:r>
            <a:endParaRPr lang="en-US" sz="2400" b="1" dirty="0">
              <a:effectLst/>
              <a:latin typeface="Microsoft Uighur" panose="02000000000000000000" pitchFamily="2" charset="-78"/>
              <a:ea typeface="Calibri" panose="020F0502020204030204" pitchFamily="34" charset="0"/>
              <a:cs typeface="Microsoft Uighur" panose="02000000000000000000" pitchFamily="2" charset="-78"/>
            </a:endParaRPr>
          </a:p>
          <a:p>
            <a:pPr marL="0" marR="0" indent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fa-IR" sz="2400" b="1" dirty="0">
                <a:effectLst/>
                <a:latin typeface="Microsoft Uighur" panose="02000000000000000000" pitchFamily="2" charset="-78"/>
                <a:ea typeface="Calibri" panose="020F0502020204030204" pitchFamily="34" charset="0"/>
                <a:cs typeface="Microsoft Uighur" panose="02000000000000000000" pitchFamily="2" charset="-78"/>
              </a:rPr>
              <a:t>                                       </a:t>
            </a:r>
            <a:r>
              <a:rPr lang="fa-IR" sz="2400" b="1" dirty="0">
                <a:effectLst/>
                <a:highlight>
                  <a:srgbClr val="FFFF00"/>
                </a:highlight>
                <a:latin typeface="Microsoft Uighur" panose="02000000000000000000" pitchFamily="2" charset="-78"/>
                <a:ea typeface="Calibri" panose="020F0502020204030204" pitchFamily="34" charset="0"/>
                <a:cs typeface="Microsoft Uighur" panose="02000000000000000000" pitchFamily="2" charset="-78"/>
              </a:rPr>
              <a:t>  عقب: </a:t>
            </a:r>
            <a:r>
              <a:rPr lang="fa-IR" sz="2400" b="1" dirty="0">
                <a:effectLst/>
                <a:latin typeface="Microsoft Uighur" panose="02000000000000000000" pitchFamily="2" charset="-78"/>
                <a:ea typeface="Calibri" panose="020F0502020204030204" pitchFamily="34" charset="0"/>
                <a:cs typeface="Microsoft Uighur" panose="02000000000000000000" pitchFamily="2" charset="-78"/>
              </a:rPr>
              <a:t>قسمت تحتانی حلق وفوقانی حنجره </a:t>
            </a:r>
            <a:endParaRPr lang="en-US" sz="2400" b="1" dirty="0">
              <a:effectLst/>
              <a:latin typeface="Microsoft Uighur" panose="02000000000000000000" pitchFamily="2" charset="-78"/>
              <a:ea typeface="Calibri" panose="020F0502020204030204" pitchFamily="34" charset="0"/>
              <a:cs typeface="Microsoft Uighur" panose="02000000000000000000" pitchFamily="2" charset="-78"/>
            </a:endParaRPr>
          </a:p>
          <a:p>
            <a:pPr marL="0" indent="0" algn="r">
              <a:buNone/>
            </a:pPr>
            <a:endParaRPr lang="en-US" dirty="0">
              <a:latin typeface="Microsoft Uighur" panose="02000000000000000000" pitchFamily="2" charset="-78"/>
              <a:cs typeface="Microsoft Uighur" panose="02000000000000000000" pitchFamily="2" charset="-78"/>
            </a:endParaRPr>
          </a:p>
        </p:txBody>
      </p:sp>
      <p:pic>
        <p:nvPicPr>
          <p:cNvPr id="15" name="Picture 2" descr="undefined">
            <a:extLst>
              <a:ext uri="{FF2B5EF4-FFF2-40B4-BE49-F238E27FC236}">
                <a16:creationId xmlns:a16="http://schemas.microsoft.com/office/drawing/2014/main" id="{BA201234-4B0A-AA72-AD99-D4C5BB217AA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8901" y="822960"/>
            <a:ext cx="5785170" cy="55070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1323808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37879CD-AF6E-C97C-FBB7-EF97CC2FA55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66800" y="962526"/>
            <a:ext cx="10311636" cy="5072514"/>
          </a:xfrm>
        </p:spPr>
        <p:txBody>
          <a:bodyPr>
            <a:normAutofit/>
          </a:bodyPr>
          <a:lstStyle/>
          <a:p>
            <a:pPr marL="0" indent="0" algn="r" rtl="1">
              <a:buNone/>
            </a:pPr>
            <a:r>
              <a:rPr lang="fa-IR" sz="2800" b="1" u="sng" dirty="0">
                <a:solidFill>
                  <a:srgbClr val="C00000"/>
                </a:solidFill>
                <a:latin typeface="Microsoft Uighur" panose="02000000000000000000" pitchFamily="2" charset="-78"/>
                <a:cs typeface="Microsoft Uighur" panose="02000000000000000000" pitchFamily="2" charset="-78"/>
              </a:rPr>
              <a:t>مجاورت غشاء کریکوتیروئید:</a:t>
            </a:r>
          </a:p>
          <a:p>
            <a:pPr marL="0" indent="0" algn="r" rtl="1">
              <a:buNone/>
            </a:pPr>
            <a:r>
              <a:rPr lang="fa-IR" sz="2400" b="1" dirty="0">
                <a:latin typeface="Microsoft Uighur" panose="02000000000000000000" pitchFamily="2" charset="-78"/>
                <a:cs typeface="Microsoft Uighur" panose="02000000000000000000" pitchFamily="2" charset="-78"/>
              </a:rPr>
              <a:t>                                                 </a:t>
            </a:r>
            <a:r>
              <a:rPr lang="fa-IR" sz="2400" b="1" dirty="0">
                <a:highlight>
                  <a:srgbClr val="FFFF00"/>
                </a:highlight>
                <a:latin typeface="Microsoft Uighur" panose="02000000000000000000" pitchFamily="2" charset="-78"/>
                <a:cs typeface="Microsoft Uighur" panose="02000000000000000000" pitchFamily="2" charset="-78"/>
              </a:rPr>
              <a:t>بالا: </a:t>
            </a:r>
            <a:r>
              <a:rPr lang="fa-IR" sz="2400" b="1" dirty="0">
                <a:latin typeface="Microsoft Uighur" panose="02000000000000000000" pitchFamily="2" charset="-78"/>
                <a:cs typeface="Microsoft Uighur" panose="02000000000000000000" pitchFamily="2" charset="-78"/>
              </a:rPr>
              <a:t>غضروف تیروئید .</a:t>
            </a:r>
          </a:p>
          <a:p>
            <a:pPr marL="0" indent="0" algn="r" rtl="1">
              <a:buNone/>
            </a:pPr>
            <a:r>
              <a:rPr lang="fa-IR" sz="2400" b="1" dirty="0">
                <a:latin typeface="Microsoft Uighur" panose="02000000000000000000" pitchFamily="2" charset="-78"/>
                <a:cs typeface="Microsoft Uighur" panose="02000000000000000000" pitchFamily="2" charset="-78"/>
              </a:rPr>
              <a:t>                                               </a:t>
            </a:r>
            <a:r>
              <a:rPr lang="fa-IR" sz="2400" b="1" dirty="0">
                <a:highlight>
                  <a:srgbClr val="FFFF00"/>
                </a:highlight>
                <a:latin typeface="Microsoft Uighur" panose="02000000000000000000" pitchFamily="2" charset="-78"/>
                <a:cs typeface="Microsoft Uighur" panose="02000000000000000000" pitchFamily="2" charset="-78"/>
              </a:rPr>
              <a:t>پایین:</a:t>
            </a:r>
            <a:r>
              <a:rPr lang="fa-IR" sz="2400" b="1" dirty="0">
                <a:latin typeface="Microsoft Uighur" panose="02000000000000000000" pitchFamily="2" charset="-78"/>
                <a:cs typeface="Microsoft Uighur" panose="02000000000000000000" pitchFamily="2" charset="-78"/>
              </a:rPr>
              <a:t> غضروف کریکوئید .</a:t>
            </a:r>
          </a:p>
          <a:p>
            <a:pPr marL="0" indent="0" algn="r" rtl="1">
              <a:buNone/>
            </a:pPr>
            <a:r>
              <a:rPr lang="fa-IR" sz="2400" b="1" dirty="0">
                <a:latin typeface="Microsoft Uighur" panose="02000000000000000000" pitchFamily="2" charset="-78"/>
                <a:cs typeface="Microsoft Uighur" panose="02000000000000000000" pitchFamily="2" charset="-78"/>
              </a:rPr>
              <a:t>                                               </a:t>
            </a:r>
            <a:r>
              <a:rPr lang="fa-IR" sz="2400" b="1" dirty="0">
                <a:highlight>
                  <a:srgbClr val="FFFF00"/>
                </a:highlight>
                <a:latin typeface="Microsoft Uighur" panose="02000000000000000000" pitchFamily="2" charset="-78"/>
                <a:cs typeface="Microsoft Uighur" panose="02000000000000000000" pitchFamily="2" charset="-78"/>
              </a:rPr>
              <a:t>طرفین: </a:t>
            </a:r>
            <a:r>
              <a:rPr lang="fa-IR" sz="2400" b="1" dirty="0">
                <a:latin typeface="Microsoft Uighur" panose="02000000000000000000" pitchFamily="2" charset="-78"/>
                <a:cs typeface="Microsoft Uighur" panose="02000000000000000000" pitchFamily="2" charset="-78"/>
              </a:rPr>
              <a:t>عضله</a:t>
            </a:r>
            <a:r>
              <a:rPr lang="en-US" sz="2400" b="1" dirty="0">
                <a:latin typeface="Microsoft Uighur" panose="02000000000000000000" pitchFamily="2" charset="-78"/>
                <a:cs typeface="Microsoft Uighur" panose="02000000000000000000" pitchFamily="2" charset="-78"/>
              </a:rPr>
              <a:t>SCM</a:t>
            </a:r>
          </a:p>
          <a:p>
            <a:pPr marL="0" indent="0" algn="r" rtl="1">
              <a:buNone/>
            </a:pPr>
            <a:r>
              <a:rPr lang="fa-IR" sz="2400" b="1" dirty="0">
                <a:latin typeface="Microsoft Uighur" panose="02000000000000000000" pitchFamily="2" charset="-78"/>
                <a:cs typeface="Microsoft Uighur" panose="02000000000000000000" pitchFamily="2" charset="-78"/>
              </a:rPr>
              <a:t>                                                 </a:t>
            </a:r>
            <a:r>
              <a:rPr lang="fa-IR" sz="2400" b="1" dirty="0">
                <a:highlight>
                  <a:srgbClr val="FFFF00"/>
                </a:highlight>
                <a:latin typeface="Microsoft Uighur" panose="02000000000000000000" pitchFamily="2" charset="-78"/>
                <a:cs typeface="Microsoft Uighur" panose="02000000000000000000" pitchFamily="2" charset="-78"/>
              </a:rPr>
              <a:t>جلو: </a:t>
            </a:r>
            <a:r>
              <a:rPr lang="fa-IR" sz="2400" b="1" dirty="0">
                <a:latin typeface="Microsoft Uighur" panose="02000000000000000000" pitchFamily="2" charset="-78"/>
                <a:cs typeface="Microsoft Uighur" panose="02000000000000000000" pitchFamily="2" charset="-78"/>
              </a:rPr>
              <a:t>پلاتیسما وپوست </a:t>
            </a:r>
          </a:p>
          <a:p>
            <a:pPr marL="0" indent="0" algn="r" rtl="1">
              <a:buNone/>
            </a:pPr>
            <a:r>
              <a:rPr lang="fa-IR" sz="2400" b="1" dirty="0">
                <a:latin typeface="Microsoft Uighur" panose="02000000000000000000" pitchFamily="2" charset="-78"/>
                <a:cs typeface="Microsoft Uighur" panose="02000000000000000000" pitchFamily="2" charset="-78"/>
              </a:rPr>
              <a:t>                                                </a:t>
            </a:r>
            <a:r>
              <a:rPr lang="fa-IR" sz="2400" b="1" dirty="0">
                <a:highlight>
                  <a:srgbClr val="FFFF00"/>
                </a:highlight>
                <a:latin typeface="Microsoft Uighur" panose="02000000000000000000" pitchFamily="2" charset="-78"/>
                <a:cs typeface="Microsoft Uighur" panose="02000000000000000000" pitchFamily="2" charset="-78"/>
              </a:rPr>
              <a:t>عقب: </a:t>
            </a:r>
            <a:r>
              <a:rPr lang="fa-IR" sz="2400" b="1" dirty="0">
                <a:latin typeface="Microsoft Uighur" panose="02000000000000000000" pitchFamily="2" charset="-78"/>
                <a:cs typeface="Microsoft Uighur" panose="02000000000000000000" pitchFamily="2" charset="-78"/>
              </a:rPr>
              <a:t>حنجره </a:t>
            </a:r>
          </a:p>
          <a:p>
            <a:pPr marL="0" indent="0" algn="r" rtl="1">
              <a:buNone/>
            </a:pPr>
            <a:endParaRPr lang="en-US" sz="2400" b="1" dirty="0">
              <a:latin typeface="Microsoft Uighur" panose="02000000000000000000" pitchFamily="2" charset="-78"/>
              <a:cs typeface="Microsoft Uighur" panose="02000000000000000000" pitchFamily="2" charset="-78"/>
            </a:endParaRPr>
          </a:p>
        </p:txBody>
      </p:sp>
      <p:pic>
        <p:nvPicPr>
          <p:cNvPr id="4098" name="Picture 2" descr="undefined">
            <a:extLst>
              <a:ext uri="{FF2B5EF4-FFF2-40B4-BE49-F238E27FC236}">
                <a16:creationId xmlns:a16="http://schemas.microsoft.com/office/drawing/2014/main" id="{7913422D-9186-D838-025B-03C0EEE4FB1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2652" y="673769"/>
            <a:ext cx="5785170" cy="55070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5820945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F2EF1BB-02EF-7CD1-F755-EDCD94FA438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66799" y="866274"/>
            <a:ext cx="10236009" cy="5155016"/>
          </a:xfrm>
        </p:spPr>
        <p:txBody>
          <a:bodyPr>
            <a:normAutofit/>
          </a:bodyPr>
          <a:lstStyle/>
          <a:p>
            <a:pPr marL="0" indent="0" algn="r" rtl="1">
              <a:buNone/>
            </a:pPr>
            <a:r>
              <a:rPr lang="fa-IR" sz="2800" b="1" u="sng" dirty="0">
                <a:solidFill>
                  <a:srgbClr val="C00000"/>
                </a:solidFill>
                <a:latin typeface="Microsoft Uighur" panose="02000000000000000000" pitchFamily="2" charset="-78"/>
                <a:cs typeface="Microsoft Uighur" panose="02000000000000000000" pitchFamily="2" charset="-78"/>
              </a:rPr>
              <a:t>مجاورت غضروف کریکوئید:</a:t>
            </a:r>
          </a:p>
          <a:p>
            <a:pPr marL="0" indent="0" algn="r" rtl="1">
              <a:buNone/>
            </a:pPr>
            <a:r>
              <a:rPr lang="fa-IR" sz="2400" b="1" dirty="0">
                <a:latin typeface="Microsoft Uighur" panose="02000000000000000000" pitchFamily="2" charset="-78"/>
                <a:cs typeface="Microsoft Uighur" panose="02000000000000000000" pitchFamily="2" charset="-78"/>
              </a:rPr>
              <a:t>                                         </a:t>
            </a:r>
            <a:r>
              <a:rPr lang="fa-IR" sz="2400" b="1" dirty="0">
                <a:highlight>
                  <a:srgbClr val="FFFF00"/>
                </a:highlight>
                <a:latin typeface="Microsoft Uighur" panose="02000000000000000000" pitchFamily="2" charset="-78"/>
                <a:cs typeface="Microsoft Uighur" panose="02000000000000000000" pitchFamily="2" charset="-78"/>
              </a:rPr>
              <a:t>بالا: </a:t>
            </a:r>
            <a:r>
              <a:rPr lang="fa-IR" sz="2400" b="1" dirty="0">
                <a:latin typeface="Microsoft Uighur" panose="02000000000000000000" pitchFamily="2" charset="-78"/>
                <a:cs typeface="Microsoft Uighur" panose="02000000000000000000" pitchFamily="2" charset="-78"/>
              </a:rPr>
              <a:t>غشاء کریکوتیروئید</a:t>
            </a:r>
          </a:p>
          <a:p>
            <a:pPr marL="0" indent="0" algn="r" rtl="1">
              <a:buNone/>
            </a:pPr>
            <a:r>
              <a:rPr lang="fa-IR" sz="2400" b="1" dirty="0">
                <a:latin typeface="Microsoft Uighur" panose="02000000000000000000" pitchFamily="2" charset="-78"/>
                <a:cs typeface="Microsoft Uighur" panose="02000000000000000000" pitchFamily="2" charset="-78"/>
              </a:rPr>
              <a:t>                                          </a:t>
            </a:r>
            <a:r>
              <a:rPr lang="fa-IR" sz="2400" b="1" dirty="0">
                <a:highlight>
                  <a:srgbClr val="FFFF00"/>
                </a:highlight>
                <a:latin typeface="Microsoft Uighur" panose="02000000000000000000" pitchFamily="2" charset="-78"/>
                <a:cs typeface="Microsoft Uighur" panose="02000000000000000000" pitchFamily="2" charset="-78"/>
              </a:rPr>
              <a:t>پایین: </a:t>
            </a:r>
            <a:r>
              <a:rPr lang="fa-IR" sz="2400" b="1" dirty="0">
                <a:latin typeface="Microsoft Uighur" panose="02000000000000000000" pitchFamily="2" charset="-78"/>
                <a:cs typeface="Microsoft Uighur" panose="02000000000000000000" pitchFamily="2" charset="-78"/>
              </a:rPr>
              <a:t>غده تیروئید </a:t>
            </a:r>
          </a:p>
          <a:p>
            <a:pPr marL="0" indent="0" algn="r" rtl="1">
              <a:buNone/>
            </a:pPr>
            <a:r>
              <a:rPr lang="fa-IR" sz="2400" b="1" dirty="0">
                <a:latin typeface="Microsoft Uighur" panose="02000000000000000000" pitchFamily="2" charset="-78"/>
                <a:cs typeface="Microsoft Uighur" panose="02000000000000000000" pitchFamily="2" charset="-78"/>
              </a:rPr>
              <a:t>                                          </a:t>
            </a:r>
            <a:r>
              <a:rPr lang="fa-IR" sz="2400" b="1" dirty="0">
                <a:highlight>
                  <a:srgbClr val="FFFF00"/>
                </a:highlight>
                <a:latin typeface="Microsoft Uighur" panose="02000000000000000000" pitchFamily="2" charset="-78"/>
                <a:cs typeface="Microsoft Uighur" panose="02000000000000000000" pitchFamily="2" charset="-78"/>
              </a:rPr>
              <a:t>طرفین: </a:t>
            </a:r>
            <a:r>
              <a:rPr lang="fa-IR" sz="2400" b="1" dirty="0">
                <a:latin typeface="Microsoft Uighur" panose="02000000000000000000" pitchFamily="2" charset="-78"/>
                <a:cs typeface="Microsoft Uighur" panose="02000000000000000000" pitchFamily="2" charset="-78"/>
              </a:rPr>
              <a:t>عضله </a:t>
            </a:r>
            <a:r>
              <a:rPr lang="en-US" sz="2400" b="1" dirty="0">
                <a:latin typeface="Microsoft Uighur" panose="02000000000000000000" pitchFamily="2" charset="-78"/>
                <a:cs typeface="Microsoft Uighur" panose="02000000000000000000" pitchFamily="2" charset="-78"/>
              </a:rPr>
              <a:t>SCM</a:t>
            </a:r>
          </a:p>
          <a:p>
            <a:pPr marL="0" indent="0" algn="r" rtl="1">
              <a:buNone/>
            </a:pPr>
            <a:r>
              <a:rPr lang="en-US" sz="2400" b="1" dirty="0">
                <a:latin typeface="Microsoft Uighur" panose="02000000000000000000" pitchFamily="2" charset="-78"/>
                <a:cs typeface="Microsoft Uighur" panose="02000000000000000000" pitchFamily="2" charset="-78"/>
              </a:rPr>
              <a:t>                                          </a:t>
            </a:r>
            <a:r>
              <a:rPr lang="fa-IR" sz="2400" b="1" dirty="0">
                <a:highlight>
                  <a:srgbClr val="FFFF00"/>
                </a:highlight>
                <a:latin typeface="Microsoft Uighur" panose="02000000000000000000" pitchFamily="2" charset="-78"/>
                <a:cs typeface="Microsoft Uighur" panose="02000000000000000000" pitchFamily="2" charset="-78"/>
              </a:rPr>
              <a:t>جلو: </a:t>
            </a:r>
            <a:r>
              <a:rPr lang="fa-IR" sz="2400" b="1" dirty="0">
                <a:latin typeface="Microsoft Uighur" panose="02000000000000000000" pitchFamily="2" charset="-78"/>
                <a:cs typeface="Microsoft Uighur" panose="02000000000000000000" pitchFamily="2" charset="-78"/>
              </a:rPr>
              <a:t>پلاتیسما وپوست </a:t>
            </a:r>
          </a:p>
          <a:p>
            <a:pPr marL="0" indent="0" algn="r" rtl="1">
              <a:buNone/>
            </a:pPr>
            <a:r>
              <a:rPr lang="fa-IR" sz="2400" b="1" dirty="0">
                <a:latin typeface="Microsoft Uighur" panose="02000000000000000000" pitchFamily="2" charset="-78"/>
                <a:cs typeface="Microsoft Uighur" panose="02000000000000000000" pitchFamily="2" charset="-78"/>
              </a:rPr>
              <a:t>                                          </a:t>
            </a:r>
            <a:r>
              <a:rPr lang="fa-IR" sz="2400" b="1" dirty="0">
                <a:highlight>
                  <a:srgbClr val="FFFF00"/>
                </a:highlight>
                <a:latin typeface="Microsoft Uighur" panose="02000000000000000000" pitchFamily="2" charset="-78"/>
                <a:cs typeface="Microsoft Uighur" panose="02000000000000000000" pitchFamily="2" charset="-78"/>
              </a:rPr>
              <a:t>عقب: </a:t>
            </a:r>
            <a:r>
              <a:rPr lang="fa-IR" sz="2400" b="1" dirty="0">
                <a:latin typeface="Microsoft Uighur" panose="02000000000000000000" pitchFamily="2" charset="-78"/>
                <a:cs typeface="Microsoft Uighur" panose="02000000000000000000" pitchFamily="2" charset="-78"/>
              </a:rPr>
              <a:t>قسمت تحتانی حنجره های 1 و2 نای </a:t>
            </a:r>
            <a:endParaRPr lang="en-US" sz="2400" b="1" dirty="0">
              <a:latin typeface="Microsoft Uighur" panose="02000000000000000000" pitchFamily="2" charset="-78"/>
              <a:cs typeface="Microsoft Uighur" panose="02000000000000000000" pitchFamily="2" charset="-78"/>
            </a:endParaRPr>
          </a:p>
        </p:txBody>
      </p:sp>
      <p:pic>
        <p:nvPicPr>
          <p:cNvPr id="7" name="Picture 2" descr="undefined">
            <a:extLst>
              <a:ext uri="{FF2B5EF4-FFF2-40B4-BE49-F238E27FC236}">
                <a16:creationId xmlns:a16="http://schemas.microsoft.com/office/drawing/2014/main" id="{52468C69-1E1F-5138-8901-2A1AFF0C32C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2652" y="673769"/>
            <a:ext cx="5785170" cy="55070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413102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8C60871-E65D-9381-4625-9F3F49B6F7F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66800" y="859398"/>
            <a:ext cx="10297886" cy="5244394"/>
          </a:xfrm>
        </p:spPr>
        <p:txBody>
          <a:bodyPr>
            <a:normAutofit/>
          </a:bodyPr>
          <a:lstStyle/>
          <a:p>
            <a:pPr marL="0" indent="0" algn="r" rtl="1">
              <a:buNone/>
            </a:pPr>
            <a:r>
              <a:rPr lang="fa-IR" sz="2800" b="1" u="sng" dirty="0">
                <a:solidFill>
                  <a:srgbClr val="C00000"/>
                </a:solidFill>
                <a:latin typeface="Microsoft Uighur" panose="02000000000000000000" pitchFamily="2" charset="-78"/>
                <a:cs typeface="Microsoft Uighur" panose="02000000000000000000" pitchFamily="2" charset="-78"/>
              </a:rPr>
              <a:t>مجاورت غدد تیروئید :</a:t>
            </a:r>
          </a:p>
          <a:p>
            <a:pPr marL="0" indent="0" algn="r" rtl="1">
              <a:buNone/>
            </a:pPr>
            <a:r>
              <a:rPr lang="fa-IR" sz="2400" b="1" dirty="0">
                <a:latin typeface="Microsoft Uighur" panose="02000000000000000000" pitchFamily="2" charset="-78"/>
                <a:cs typeface="Microsoft Uighur" panose="02000000000000000000" pitchFamily="2" charset="-78"/>
              </a:rPr>
              <a:t>                                     </a:t>
            </a:r>
            <a:r>
              <a:rPr lang="fa-IR" sz="2400" b="1" dirty="0">
                <a:highlight>
                  <a:srgbClr val="FFFF00"/>
                </a:highlight>
                <a:latin typeface="Microsoft Uighur" panose="02000000000000000000" pitchFamily="2" charset="-78"/>
                <a:cs typeface="Microsoft Uighur" panose="02000000000000000000" pitchFamily="2" charset="-78"/>
              </a:rPr>
              <a:t>بالا:</a:t>
            </a:r>
            <a:r>
              <a:rPr lang="fa-IR" sz="2400" b="1" dirty="0">
                <a:latin typeface="Microsoft Uighur" panose="02000000000000000000" pitchFamily="2" charset="-78"/>
                <a:cs typeface="Microsoft Uighur" panose="02000000000000000000" pitchFamily="2" charset="-78"/>
              </a:rPr>
              <a:t> غضروف کریکوئید.</a:t>
            </a:r>
          </a:p>
          <a:p>
            <a:pPr marL="0" indent="0" algn="r">
              <a:buNone/>
            </a:pPr>
            <a:r>
              <a:rPr lang="fa-IR" sz="2400" b="1" dirty="0">
                <a:latin typeface="Microsoft Uighur" panose="02000000000000000000" pitchFamily="2" charset="-78"/>
                <a:cs typeface="Microsoft Uighur" panose="02000000000000000000" pitchFamily="2" charset="-78"/>
              </a:rPr>
              <a:t>                                   </a:t>
            </a:r>
            <a:r>
              <a:rPr lang="fa-IR" sz="2400" b="1" dirty="0">
                <a:highlight>
                  <a:srgbClr val="FFFF00"/>
                </a:highlight>
                <a:latin typeface="Microsoft Uighur" panose="02000000000000000000" pitchFamily="2" charset="-78"/>
                <a:cs typeface="Microsoft Uighur" panose="02000000000000000000" pitchFamily="2" charset="-78"/>
              </a:rPr>
              <a:t>پایین: </a:t>
            </a:r>
            <a:r>
              <a:rPr lang="fa-IR" sz="2400" b="1" dirty="0">
                <a:latin typeface="Microsoft Uighur" panose="02000000000000000000" pitchFamily="2" charset="-78"/>
                <a:cs typeface="Microsoft Uighur" panose="02000000000000000000" pitchFamily="2" charset="-78"/>
              </a:rPr>
              <a:t>استرنال ناچ (اسمیوس)      </a:t>
            </a:r>
          </a:p>
          <a:p>
            <a:pPr marL="0" indent="0" algn="r" rtl="1">
              <a:buNone/>
            </a:pPr>
            <a:r>
              <a:rPr lang="fa-IR" sz="2400" b="1" dirty="0">
                <a:latin typeface="Microsoft Uighur" panose="02000000000000000000" pitchFamily="2" charset="-78"/>
                <a:cs typeface="Microsoft Uighur" panose="02000000000000000000" pitchFamily="2" charset="-78"/>
              </a:rPr>
              <a:t>                                  </a:t>
            </a:r>
            <a:r>
              <a:rPr lang="fa-IR" sz="2400" b="1" dirty="0">
                <a:highlight>
                  <a:srgbClr val="FFFF00"/>
                </a:highlight>
                <a:latin typeface="Microsoft Uighur" panose="02000000000000000000" pitchFamily="2" charset="-78"/>
                <a:cs typeface="Microsoft Uighur" panose="02000000000000000000" pitchFamily="2" charset="-78"/>
              </a:rPr>
              <a:t>طرفین:</a:t>
            </a:r>
            <a:r>
              <a:rPr lang="fa-IR" sz="2400" b="1" dirty="0">
                <a:latin typeface="Microsoft Uighur" panose="02000000000000000000" pitchFamily="2" charset="-78"/>
                <a:cs typeface="Microsoft Uighur" panose="02000000000000000000" pitchFamily="2" charset="-78"/>
              </a:rPr>
              <a:t> عضله </a:t>
            </a:r>
            <a:r>
              <a:rPr lang="en-US" sz="2400" b="1" dirty="0">
                <a:latin typeface="Microsoft Uighur" panose="02000000000000000000" pitchFamily="2" charset="-78"/>
                <a:cs typeface="Microsoft Uighur" panose="02000000000000000000" pitchFamily="2" charset="-78"/>
              </a:rPr>
              <a:t>SCM</a:t>
            </a:r>
          </a:p>
          <a:p>
            <a:pPr marL="0" indent="0" algn="r" rtl="1">
              <a:buNone/>
            </a:pPr>
            <a:r>
              <a:rPr lang="en-US" sz="2400" b="1" dirty="0">
                <a:latin typeface="Microsoft Uighur" panose="02000000000000000000" pitchFamily="2" charset="-78"/>
                <a:cs typeface="Microsoft Uighur" panose="02000000000000000000" pitchFamily="2" charset="-78"/>
              </a:rPr>
              <a:t>                                  </a:t>
            </a:r>
            <a:r>
              <a:rPr lang="fa-IR" sz="2400" b="1" dirty="0">
                <a:highlight>
                  <a:srgbClr val="FFFF00"/>
                </a:highlight>
                <a:latin typeface="Microsoft Uighur" panose="02000000000000000000" pitchFamily="2" charset="-78"/>
                <a:cs typeface="Microsoft Uighur" panose="02000000000000000000" pitchFamily="2" charset="-78"/>
              </a:rPr>
              <a:t>جلو: </a:t>
            </a:r>
            <a:r>
              <a:rPr lang="fa-IR" sz="2400" b="1" dirty="0">
                <a:latin typeface="Microsoft Uighur" panose="02000000000000000000" pitchFamily="2" charset="-78"/>
                <a:cs typeface="Microsoft Uighur" panose="02000000000000000000" pitchFamily="2" charset="-78"/>
              </a:rPr>
              <a:t>پلاتیسما وپوست .</a:t>
            </a:r>
          </a:p>
          <a:p>
            <a:pPr marL="0" indent="0" algn="r" rtl="1">
              <a:buNone/>
            </a:pPr>
            <a:r>
              <a:rPr lang="fa-IR" sz="2400" b="1" dirty="0">
                <a:latin typeface="Microsoft Uighur" panose="02000000000000000000" pitchFamily="2" charset="-78"/>
                <a:cs typeface="Microsoft Uighur" panose="02000000000000000000" pitchFamily="2" charset="-78"/>
              </a:rPr>
              <a:t>                                 </a:t>
            </a:r>
            <a:r>
              <a:rPr lang="fa-IR" sz="2400" b="1" dirty="0">
                <a:highlight>
                  <a:srgbClr val="FFFF00"/>
                </a:highlight>
                <a:latin typeface="Microsoft Uighur" panose="02000000000000000000" pitchFamily="2" charset="-78"/>
                <a:cs typeface="Microsoft Uighur" panose="02000000000000000000" pitchFamily="2" charset="-78"/>
              </a:rPr>
              <a:t>عقب: </a:t>
            </a:r>
            <a:r>
              <a:rPr lang="fa-IR" sz="2400" b="1" dirty="0">
                <a:latin typeface="Microsoft Uighur" panose="02000000000000000000" pitchFamily="2" charset="-78"/>
                <a:cs typeface="Microsoft Uighur" panose="02000000000000000000" pitchFamily="2" charset="-78"/>
              </a:rPr>
              <a:t>حلقه های 5 و2 نای .  </a:t>
            </a:r>
          </a:p>
          <a:p>
            <a:pPr marL="0" indent="0" algn="r" rtl="1">
              <a:buNone/>
            </a:pPr>
            <a:endParaRPr lang="fa-IR" sz="2400" b="1" dirty="0">
              <a:latin typeface="Microsoft Uighur" panose="02000000000000000000" pitchFamily="2" charset="-78"/>
              <a:cs typeface="Microsoft Uighur" panose="02000000000000000000" pitchFamily="2" charset="-78"/>
            </a:endParaRPr>
          </a:p>
          <a:p>
            <a:pPr marL="0" indent="0" algn="r" rtl="1">
              <a:buNone/>
            </a:pPr>
            <a:endParaRPr lang="en-US" sz="2400" b="1" dirty="0">
              <a:latin typeface="Microsoft Uighur" panose="02000000000000000000" pitchFamily="2" charset="-78"/>
              <a:cs typeface="Microsoft Uighur" panose="02000000000000000000" pitchFamily="2" charset="-78"/>
            </a:endParaRPr>
          </a:p>
        </p:txBody>
      </p:sp>
      <p:pic>
        <p:nvPicPr>
          <p:cNvPr id="4" name="Picture 2" descr="undefined">
            <a:extLst>
              <a:ext uri="{FF2B5EF4-FFF2-40B4-BE49-F238E27FC236}">
                <a16:creationId xmlns:a16="http://schemas.microsoft.com/office/drawing/2014/main" id="{CED960B8-BA74-92CE-5597-2FB7013D630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2652" y="673769"/>
            <a:ext cx="5785170" cy="55070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3894529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D0C1D5-2B0D-AA6A-1314-779EF98581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03685" y="2743200"/>
            <a:ext cx="10058400" cy="1371600"/>
          </a:xfrm>
        </p:spPr>
        <p:txBody>
          <a:bodyPr>
            <a:normAutofit/>
          </a:bodyPr>
          <a:lstStyle/>
          <a:p>
            <a:pPr algn="ctr"/>
            <a:r>
              <a:rPr lang="fa-IR" sz="6000" b="1" dirty="0">
                <a:solidFill>
                  <a:srgbClr val="C00000"/>
                </a:solidFill>
                <a:effectLst/>
                <a:latin typeface="Microsoft Uighur" panose="02000000000000000000" pitchFamily="2" charset="-78"/>
                <a:ea typeface="Calibri" panose="020F0502020204030204" pitchFamily="34" charset="0"/>
                <a:cs typeface="Microsoft Uighur" panose="02000000000000000000" pitchFamily="2" charset="-78"/>
              </a:rPr>
              <a:t>معاینه غده تیروئید: </a:t>
            </a:r>
            <a:r>
              <a:rPr lang="en-US" sz="6000" b="1" dirty="0">
                <a:solidFill>
                  <a:srgbClr val="C00000"/>
                </a:solidFill>
                <a:effectLst/>
                <a:latin typeface="Microsoft Uighur" panose="02000000000000000000" pitchFamily="2" charset="-78"/>
                <a:ea typeface="Calibri" panose="020F0502020204030204" pitchFamily="34" charset="0"/>
                <a:cs typeface="Microsoft Uighur" panose="02000000000000000000" pitchFamily="2" charset="-78"/>
              </a:rPr>
              <a:t>	</a:t>
            </a:r>
            <a:endParaRPr lang="en-US" sz="6000" dirty="0">
              <a:solidFill>
                <a:srgbClr val="C00000"/>
              </a:solidFill>
              <a:latin typeface="Microsoft Uighur" panose="02000000000000000000" pitchFamily="2" charset="-78"/>
              <a:cs typeface="Microsoft Uighur" panose="020000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22708876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6B2A54E-34FA-ED69-394F-C087D8344A5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66800" y="1058779"/>
            <a:ext cx="10414764" cy="4976261"/>
          </a:xfrm>
        </p:spPr>
        <p:txBody>
          <a:bodyPr>
            <a:normAutofit/>
          </a:bodyPr>
          <a:lstStyle/>
          <a:p>
            <a:pPr marL="0" marR="0" indent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US" sz="2400" b="1" dirty="0">
                <a:effectLst/>
                <a:latin typeface="Microsoft Uighur" panose="02000000000000000000" pitchFamily="2" charset="-78"/>
                <a:ea typeface="Calibri" panose="020F0502020204030204" pitchFamily="34" charset="0"/>
                <a:cs typeface="Microsoft Uighur" panose="02000000000000000000" pitchFamily="2" charset="-78"/>
              </a:rPr>
              <a:t> </a:t>
            </a:r>
            <a:r>
              <a:rPr lang="fa-IR" sz="2400" b="1" dirty="0">
                <a:effectLst/>
                <a:latin typeface="Microsoft Uighur" panose="02000000000000000000" pitchFamily="2" charset="-78"/>
                <a:ea typeface="Calibri" panose="020F0502020204030204" pitchFamily="34" charset="0"/>
                <a:cs typeface="Microsoft Uighur" panose="02000000000000000000" pitchFamily="2" charset="-78"/>
              </a:rPr>
              <a:t>ابتدا مشاهده اولیه گردن 		</a:t>
            </a:r>
            <a:endParaRPr lang="en-US" sz="2400" b="1" dirty="0">
              <a:effectLst/>
              <a:latin typeface="Microsoft Uighur" panose="02000000000000000000" pitchFamily="2" charset="-78"/>
              <a:ea typeface="Calibri" panose="020F0502020204030204" pitchFamily="34" charset="0"/>
              <a:cs typeface="Microsoft Uighur" panose="02000000000000000000" pitchFamily="2" charset="-78"/>
            </a:endParaRPr>
          </a:p>
          <a:p>
            <a:pPr marL="0" marR="0" indent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fa-IR" sz="2400" b="1" dirty="0">
                <a:effectLst/>
                <a:latin typeface="Microsoft Uighur" panose="02000000000000000000" pitchFamily="2" charset="-78"/>
                <a:ea typeface="Calibri" panose="020F0502020204030204" pitchFamily="34" charset="0"/>
                <a:cs typeface="Microsoft Uighur" panose="02000000000000000000" pitchFamily="2" charset="-78"/>
              </a:rPr>
              <a:t>سپس سر بیمار را بالا می دهد		</a:t>
            </a:r>
            <a:endParaRPr lang="en-US" sz="2400" b="1" dirty="0">
              <a:effectLst/>
              <a:latin typeface="Microsoft Uighur" panose="02000000000000000000" pitchFamily="2" charset="-78"/>
              <a:ea typeface="Calibri" panose="020F0502020204030204" pitchFamily="34" charset="0"/>
              <a:cs typeface="Microsoft Uighur" panose="02000000000000000000" pitchFamily="2" charset="-78"/>
            </a:endParaRPr>
          </a:p>
          <a:p>
            <a:pPr marL="0" marR="0" indent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fa-IR" sz="2400" b="1" dirty="0">
                <a:effectLst/>
                <a:latin typeface="Microsoft Uighur" panose="02000000000000000000" pitchFamily="2" charset="-78"/>
                <a:ea typeface="Calibri" panose="020F0502020204030204" pitchFamily="34" charset="0"/>
                <a:cs typeface="Microsoft Uighur" panose="02000000000000000000" pitchFamily="2" charset="-78"/>
              </a:rPr>
              <a:t>پیدا کردن غضروف تیروئید ( سیب آدم برجسته ترین ناحیه در گردن) </a:t>
            </a:r>
            <a:endParaRPr lang="en-US" sz="2400" b="1" dirty="0">
              <a:effectLst/>
              <a:latin typeface="Microsoft Uighur" panose="02000000000000000000" pitchFamily="2" charset="-78"/>
              <a:ea typeface="Calibri" panose="020F0502020204030204" pitchFamily="34" charset="0"/>
              <a:cs typeface="Microsoft Uighur" panose="02000000000000000000" pitchFamily="2" charset="-78"/>
            </a:endParaRPr>
          </a:p>
          <a:p>
            <a:pPr marL="0" marR="0" indent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fa-IR" sz="2400" b="1" dirty="0">
                <a:effectLst/>
                <a:latin typeface="Microsoft Uighur" panose="02000000000000000000" pitchFamily="2" charset="-78"/>
                <a:ea typeface="Calibri" panose="020F0502020204030204" pitchFamily="34" charset="0"/>
                <a:cs typeface="Microsoft Uighur" panose="02000000000000000000" pitchFamily="2" charset="-78"/>
              </a:rPr>
              <a:t>پایین آمدن نیم تا یک بند انگشت جهت پیدا کردن غشاء کریکو تیروتید ( با فشار این قسمت بیمار احساس خفگی می کند)</a:t>
            </a:r>
            <a:endParaRPr lang="en-US" sz="2400" b="1" dirty="0">
              <a:effectLst/>
              <a:latin typeface="Microsoft Uighur" panose="02000000000000000000" pitchFamily="2" charset="-78"/>
              <a:ea typeface="Calibri" panose="020F0502020204030204" pitchFamily="34" charset="0"/>
              <a:cs typeface="Microsoft Uighur" panose="02000000000000000000" pitchFamily="2" charset="-78"/>
            </a:endParaRPr>
          </a:p>
          <a:p>
            <a:pPr marL="0" marR="0" indent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fa-IR" sz="2400" b="1" dirty="0">
                <a:effectLst/>
                <a:latin typeface="Microsoft Uighur" panose="02000000000000000000" pitchFamily="2" charset="-78"/>
                <a:ea typeface="Calibri" panose="020F0502020204030204" pitchFamily="34" charset="0"/>
                <a:cs typeface="Microsoft Uighur" panose="02000000000000000000" pitchFamily="2" charset="-78"/>
              </a:rPr>
              <a:t>پایین آمدن نیم تا یک بند انگشت جهت پیدا کردن غضروف کریکوئید </a:t>
            </a:r>
            <a:endParaRPr lang="en-US" sz="2400" b="1" dirty="0">
              <a:effectLst/>
              <a:latin typeface="Microsoft Uighur" panose="02000000000000000000" pitchFamily="2" charset="-78"/>
              <a:ea typeface="Calibri" panose="020F0502020204030204" pitchFamily="34" charset="0"/>
              <a:cs typeface="Microsoft Uighur" panose="02000000000000000000" pitchFamily="2" charset="-78"/>
            </a:endParaRPr>
          </a:p>
          <a:p>
            <a:pPr marL="0" marR="0" indent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fa-IR" sz="2400" b="1" dirty="0">
                <a:effectLst/>
                <a:latin typeface="Microsoft Uighur" panose="02000000000000000000" pitchFamily="2" charset="-78"/>
                <a:ea typeface="Calibri" panose="020F0502020204030204" pitchFamily="34" charset="0"/>
                <a:cs typeface="Microsoft Uighur" panose="02000000000000000000" pitchFamily="2" charset="-78"/>
              </a:rPr>
              <a:t>چرخش سر به طرفین و قرار دادن انگشتان در زیر غضروف کریکوئید در بردر قدامی </a:t>
            </a:r>
            <a:r>
              <a:rPr lang="en-US" sz="2400" b="1" dirty="0">
                <a:effectLst/>
                <a:latin typeface="Microsoft Uighur" panose="02000000000000000000" pitchFamily="2" charset="-78"/>
                <a:ea typeface="Calibri" panose="020F0502020204030204" pitchFamily="34" charset="0"/>
                <a:cs typeface="Microsoft Uighur" panose="02000000000000000000" pitchFamily="2" charset="-78"/>
              </a:rPr>
              <a:t>SCM </a:t>
            </a:r>
          </a:p>
          <a:p>
            <a:pPr marL="0" marR="0" indent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fa-IR" sz="2400" b="1" dirty="0">
                <a:effectLst/>
                <a:latin typeface="Microsoft Uighur" panose="02000000000000000000" pitchFamily="2" charset="-78"/>
                <a:ea typeface="Calibri" panose="020F0502020204030204" pitchFamily="34" charset="0"/>
                <a:cs typeface="Microsoft Uighur" panose="02000000000000000000" pitchFamily="2" charset="-78"/>
              </a:rPr>
              <a:t>سپس صاف کردن سر بیمار      		</a:t>
            </a:r>
            <a:endParaRPr lang="en-US" sz="2400" b="1" dirty="0">
              <a:effectLst/>
              <a:latin typeface="Microsoft Uighur" panose="02000000000000000000" pitchFamily="2" charset="-78"/>
              <a:ea typeface="Calibri" panose="020F0502020204030204" pitchFamily="34" charset="0"/>
              <a:cs typeface="Microsoft Uighur" panose="02000000000000000000" pitchFamily="2" charset="-78"/>
            </a:endParaRPr>
          </a:p>
          <a:p>
            <a:pPr marL="0" marR="0" indent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fa-IR" sz="2400" b="1" dirty="0">
                <a:effectLst/>
                <a:latin typeface="Microsoft Uighur" panose="02000000000000000000" pitchFamily="2" charset="-78"/>
                <a:ea typeface="Calibri" panose="020F0502020204030204" pitchFamily="34" charset="0"/>
                <a:cs typeface="Microsoft Uighur" panose="02000000000000000000" pitchFamily="2" charset="-78"/>
              </a:rPr>
              <a:t>و از بیمار می خواهیم تا  آب دهان را قورت دهد 	</a:t>
            </a:r>
            <a:endParaRPr lang="en-US" sz="2400" b="1" dirty="0">
              <a:effectLst/>
              <a:latin typeface="Microsoft Uighur" panose="02000000000000000000" pitchFamily="2" charset="-78"/>
              <a:ea typeface="Calibri" panose="020F0502020204030204" pitchFamily="34" charset="0"/>
              <a:cs typeface="Microsoft Uighur" panose="02000000000000000000" pitchFamily="2" charset="-78"/>
            </a:endParaRPr>
          </a:p>
          <a:p>
            <a:pPr marL="0" marR="0" indent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fa-IR" sz="2400" b="1" dirty="0">
                <a:effectLst/>
                <a:latin typeface="Microsoft Uighur" panose="02000000000000000000" pitchFamily="2" charset="-78"/>
                <a:ea typeface="Calibri" panose="020F0502020204030204" pitchFamily="34" charset="0"/>
                <a:cs typeface="Microsoft Uighur" panose="02000000000000000000" pitchFamily="2" charset="-78"/>
              </a:rPr>
              <a:t>بررسی حرکت، اندازه، قوام، تقارن و وجود توده یا نود در تیروئید </a:t>
            </a:r>
            <a:endParaRPr lang="en-US" sz="2400" b="1" dirty="0">
              <a:effectLst/>
              <a:latin typeface="Microsoft Uighur" panose="02000000000000000000" pitchFamily="2" charset="-78"/>
              <a:ea typeface="Calibri" panose="020F0502020204030204" pitchFamily="34" charset="0"/>
              <a:cs typeface="Microsoft Uighur" panose="02000000000000000000" pitchFamily="2" charset="-78"/>
            </a:endParaRPr>
          </a:p>
          <a:p>
            <a:pPr marL="0" indent="0">
              <a:buNone/>
            </a:pPr>
            <a:endParaRPr lang="en-US" sz="2400" b="1" dirty="0">
              <a:latin typeface="Microsoft Uighur" panose="02000000000000000000" pitchFamily="2" charset="-78"/>
              <a:cs typeface="Microsoft Uighur" panose="020000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8610990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A close-up of a person's neck&#10;&#10;Description automatically generated">
            <a:extLst>
              <a:ext uri="{FF2B5EF4-FFF2-40B4-BE49-F238E27FC236}">
                <a16:creationId xmlns:a16="http://schemas.microsoft.com/office/drawing/2014/main" id="{4F063268-03F3-6255-4D73-1ED39EB8CAE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81" b="398"/>
          <a:stretch/>
        </p:blipFill>
        <p:spPr>
          <a:xfrm>
            <a:off x="1430040" y="718221"/>
            <a:ext cx="9549635" cy="56215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9201013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avon">
  <a:themeElements>
    <a:clrScheme name="Orange Red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Savon">
      <a:majorFont>
        <a:latin typeface="Garamond" panose="02020404030301010803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Savon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105000"/>
                <a:lumMod val="105000"/>
              </a:schemeClr>
            </a:gs>
            <a:gs pos="100000">
              <a:schemeClr val="phClr">
                <a:tint val="65000"/>
                <a:satMod val="100000"/>
                <a:lumMod val="100000"/>
              </a:schemeClr>
            </a:gs>
            <a:gs pos="100000">
              <a:schemeClr val="phClr">
                <a:tint val="70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0000"/>
                <a:lumMod val="100000"/>
              </a:schemeClr>
            </a:gs>
            <a:gs pos="50000">
              <a:schemeClr val="phClr">
                <a:shade val="99000"/>
                <a:satMod val="105000"/>
                <a:lumMod val="100000"/>
              </a:schemeClr>
            </a:gs>
            <a:gs pos="100000">
              <a:schemeClr val="phClr">
                <a:shade val="98000"/>
                <a:satMod val="105000"/>
                <a:lumMod val="100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12700" dir="5400000" algn="ctr" rotWithShape="0">
              <a:srgbClr val="000000">
                <a:alpha val="63000"/>
              </a:srgbClr>
            </a:outerShdw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4200000"/>
            </a:lightRig>
          </a:scene3d>
          <a:sp3d prstMaterial="flat">
            <a:bevelT w="50800" h="63500" prst="rible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hade val="100000"/>
                <a:satMod val="300000"/>
              </a:schemeClr>
            </a:gs>
            <a:gs pos="100000">
              <a:schemeClr val="phClr">
                <a:tint val="100000"/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2000"/>
                <a:satMod val="115000"/>
              </a:schemeClr>
            </a:duotone>
          </a:blip>
          <a:tile tx="0" ty="0" sx="60000" sy="6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avon" id="{1306E473-ED32-493B-A2D0-240A757EDD34}" vid="{3F20CFC1-E34F-405B-AA49-5BE0E194F1B3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Savon</Template>
  <TotalTime>38</TotalTime>
  <Words>267</Words>
  <Application>Microsoft Office PowerPoint</Application>
  <PresentationFormat>Widescreen</PresentationFormat>
  <Paragraphs>38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3" baseType="lpstr">
      <vt:lpstr>Garamond</vt:lpstr>
      <vt:lpstr>Microsoft Uighur</vt:lpstr>
      <vt:lpstr>Savon</vt:lpstr>
      <vt:lpstr>معاینه غده تیروئید </vt:lpstr>
      <vt:lpstr>آناتومی:</vt:lpstr>
      <vt:lpstr>PowerPoint Presentation</vt:lpstr>
      <vt:lpstr>PowerPoint Presentation</vt:lpstr>
      <vt:lpstr>PowerPoint Presentation</vt:lpstr>
      <vt:lpstr>PowerPoint Presentation</vt:lpstr>
      <vt:lpstr>معاینه غده تیروئید:  </vt:lpstr>
      <vt:lpstr>PowerPoint Presentation</vt:lpstr>
      <vt:lpstr>PowerPoint Presentation</vt:lpstr>
      <vt:lpstr>خسته نباشید :)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معاینه غده تیروئید </dc:title>
  <dc:creator>Bahrami.h1994@gmail.com</dc:creator>
  <cp:lastModifiedBy>TechnoDarvish</cp:lastModifiedBy>
  <cp:revision>2</cp:revision>
  <dcterms:created xsi:type="dcterms:W3CDTF">2024-10-11T11:07:42Z</dcterms:created>
  <dcterms:modified xsi:type="dcterms:W3CDTF">2025-11-04T18:31:26Z</dcterms:modified>
</cp:coreProperties>
</file>